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media/image1.png" ContentType="image/png"/>
  <Override PartName="/ppt/media/image7.jpeg" ContentType="image/jpeg"/>
  <Override PartName="/ppt/media/image2.png" ContentType="image/png"/>
  <Override PartName="/ppt/media/image4.jpeg" ContentType="image/jpeg"/>
  <Override PartName="/ppt/media/hdphoto1.wdp" ContentType="image/vnd.ms-photo"/>
  <Override PartName="/ppt/media/image3.png" ContentType="image/png"/>
  <Override PartName="/ppt/media/image5.png" ContentType="image/png"/>
  <Override PartName="/ppt/media/image6.png" ContentType="image/png"/>
  <Override PartName="/ppt/media/image8.jpeg" ContentType="image/jpeg"/>
  <Override PartName="/ppt/media/image9.png" ContentType="image/png"/>
  <Override PartName="/ppt/media/image10.png" ContentType="image/png"/>
  <Override PartName="/ppt/media/image11.jpeg" ContentType="image/jpeg"/>
  <Override PartName="/ppt/media/image12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jpeg" ContentType="image/jpeg"/>
  <Override PartName="/ppt/media/image17.png" ContentType="image/png"/>
  <Override PartName="/ppt/media/image18.png" ContentType="image/pn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89FEC2A-E432-485B-B1F9-7FE13FBB8857}" type="datetime">
              <a:rPr b="0" lang="en-US" sz="1200" spc="-1" strike="noStrike">
                <a:solidFill>
                  <a:srgbClr val="8b8b8b"/>
                </a:solidFill>
                <a:latin typeface="Arial"/>
                <a:ea typeface="나눔스퀘어"/>
              </a:rPr>
              <a:t>8/13/21</a:t>
            </a:fld>
            <a:endParaRPr b="0" lang="en-US" sz="1200" spc="-1" strike="noStrike">
              <a:latin typeface="바탕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바탕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A0FE62D-C996-4D6F-9525-587AE146036C}" type="slidenum">
              <a:rPr b="0" lang="en-US" sz="1200" spc="-1" strike="noStrike">
                <a:solidFill>
                  <a:srgbClr val="8b8b8b"/>
                </a:solidFill>
                <a:latin typeface="Arial"/>
                <a:ea typeface="나눔스퀘어"/>
              </a:rPr>
              <a:t>&lt;숫자&gt;</a:t>
            </a:fld>
            <a:endParaRPr b="0" lang="en-US" sz="1200" spc="-1" strike="noStrike">
              <a:latin typeface="바탕"/>
            </a:endParaRPr>
          </a:p>
        </p:txBody>
      </p:sp>
      <p:grpSp>
        <p:nvGrpSpPr>
          <p:cNvPr id="3" name="그룹 5"/>
          <p:cNvGrpSpPr/>
          <p:nvPr/>
        </p:nvGrpSpPr>
        <p:grpSpPr>
          <a:xfrm>
            <a:off x="172800" y="6410880"/>
            <a:ext cx="12018960" cy="284040"/>
            <a:chOff x="172800" y="6410880"/>
            <a:chExt cx="12018960" cy="284040"/>
          </a:xfrm>
        </p:grpSpPr>
        <p:sp>
          <p:nvSpPr>
            <p:cNvPr id="4" name="직사각형 6"/>
            <p:cNvSpPr/>
            <p:nvPr/>
          </p:nvSpPr>
          <p:spPr>
            <a:xfrm>
              <a:off x="172800" y="6410880"/>
              <a:ext cx="12018960" cy="284040"/>
            </a:xfrm>
            <a:prstGeom prst="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" name="TextBox 7"/>
            <p:cNvSpPr/>
            <p:nvPr/>
          </p:nvSpPr>
          <p:spPr>
            <a:xfrm>
              <a:off x="9778680" y="6428880"/>
              <a:ext cx="2380320" cy="24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나눔스퀘어"/>
                </a:rPr>
                <a:t>ⓒ</a:t>
              </a: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나눔스퀘어"/>
                </a:rPr>
                <a:t>Saebyeol Yu.</a:t>
              </a: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나눔스퀘어"/>
                </a:rPr>
                <a:t> Saebyeol’s PowerPoint</a:t>
              </a:r>
              <a:endParaRPr b="0" lang="en-US" sz="1000" spc="-1" strike="noStrike">
                <a:latin typeface="맑은 고딕"/>
              </a:endParaRPr>
            </a:p>
          </p:txBody>
        </p:sp>
      </p:grpSp>
      <p:sp>
        <p:nvSpPr>
          <p:cNvPr id="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50426B7-0D89-491F-9F70-96EF2CB6FBB1}" type="datetime">
              <a:rPr b="0" lang="en-US" sz="1200" spc="-1" strike="noStrike">
                <a:solidFill>
                  <a:srgbClr val="8b8b8b"/>
                </a:solidFill>
                <a:latin typeface="Arial"/>
                <a:ea typeface="나눔스퀘어"/>
              </a:rPr>
              <a:t>8/13/21</a:t>
            </a:fld>
            <a:endParaRPr b="0" lang="en-US" sz="1200" spc="-1" strike="noStrike">
              <a:latin typeface="바탕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바탕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4DD9F0D-0663-42A4-865F-FB7ABC3741DA}" type="slidenum">
              <a:rPr b="0" lang="en-US" sz="1200" spc="-1" strike="noStrike">
                <a:solidFill>
                  <a:srgbClr val="8b8b8b"/>
                </a:solidFill>
                <a:latin typeface="Arial"/>
                <a:ea typeface="나눔스퀘어"/>
              </a:rPr>
              <a:t>&lt;숫자&gt;</a:t>
            </a:fld>
            <a:endParaRPr b="0" lang="en-US" sz="1200" spc="-1" strike="noStrike">
              <a:latin typeface="바탕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85A778D-333E-4E2E-9FAA-9FB75AAAC937}" type="datetime">
              <a:rPr b="0" lang="en-US" sz="1200" spc="-1" strike="noStrike">
                <a:solidFill>
                  <a:srgbClr val="8b8b8b"/>
                </a:solidFill>
                <a:latin typeface="Arial"/>
                <a:ea typeface="나눔스퀘어"/>
              </a:rPr>
              <a:t>8/13/21</a:t>
            </a:fld>
            <a:endParaRPr b="0" lang="en-US" sz="1200" spc="-1" strike="noStrike">
              <a:latin typeface="바탕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바탕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89D8163-D83E-4C68-99FA-D5E219F28308}" type="slidenum">
              <a:rPr b="0" lang="en-US" sz="1200" spc="-1" strike="noStrike">
                <a:solidFill>
                  <a:srgbClr val="8b8b8b"/>
                </a:solidFill>
                <a:latin typeface="Arial"/>
                <a:ea typeface="나눔스퀘어"/>
              </a:rPr>
              <a:t>&lt;숫자&gt;</a:t>
            </a:fld>
            <a:endParaRPr b="0" lang="en-US" sz="1200" spc="-1" strike="noStrike">
              <a:latin typeface="바탕"/>
            </a:endParaRPr>
          </a:p>
        </p:txBody>
      </p:sp>
      <p:grpSp>
        <p:nvGrpSpPr>
          <p:cNvPr id="88" name="그룹 5"/>
          <p:cNvGrpSpPr/>
          <p:nvPr/>
        </p:nvGrpSpPr>
        <p:grpSpPr>
          <a:xfrm>
            <a:off x="172800" y="6410880"/>
            <a:ext cx="12018960" cy="284040"/>
            <a:chOff x="172800" y="6410880"/>
            <a:chExt cx="12018960" cy="284040"/>
          </a:xfrm>
        </p:grpSpPr>
        <p:sp>
          <p:nvSpPr>
            <p:cNvPr id="89" name="직사각형 6"/>
            <p:cNvSpPr/>
            <p:nvPr/>
          </p:nvSpPr>
          <p:spPr>
            <a:xfrm>
              <a:off x="172800" y="6410880"/>
              <a:ext cx="12018960" cy="284040"/>
            </a:xfrm>
            <a:prstGeom prst="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" name="TextBox 7"/>
            <p:cNvSpPr/>
            <p:nvPr/>
          </p:nvSpPr>
          <p:spPr>
            <a:xfrm>
              <a:off x="9778680" y="6428880"/>
              <a:ext cx="2380320" cy="24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나눔스퀘어"/>
                </a:rPr>
                <a:t>ⓒ</a:t>
              </a: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나눔스퀘어"/>
                </a:rPr>
                <a:t>Saebyeol Yu.</a:t>
              </a: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나눔스퀘어"/>
                </a:rPr>
                <a:t> Saebyeol’s PowerPoint</a:t>
              </a:r>
              <a:endParaRPr b="0" lang="en-US" sz="1000" spc="-1" strike="noStrike">
                <a:latin typeface="맑은 고딕"/>
              </a:endParaRPr>
            </a:p>
          </p:txBody>
        </p:sp>
      </p:grpSp>
      <p:sp>
        <p:nvSpPr>
          <p:cNvPr id="9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7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microsoft.com/office/2007/relationships/hdphoto" Target="../media/hdphoto1.wdp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24b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그룹 3"/>
          <p:cNvGrpSpPr/>
          <p:nvPr/>
        </p:nvGrpSpPr>
        <p:grpSpPr>
          <a:xfrm>
            <a:off x="1915920" y="2764440"/>
            <a:ext cx="8283960" cy="1709280"/>
            <a:chOff x="1915920" y="2764440"/>
            <a:chExt cx="8283960" cy="1709280"/>
          </a:xfrm>
        </p:grpSpPr>
        <p:sp>
          <p:nvSpPr>
            <p:cNvPr id="130" name="TextBox 1"/>
            <p:cNvSpPr/>
            <p:nvPr/>
          </p:nvSpPr>
          <p:spPr>
            <a:xfrm>
              <a:off x="4447800" y="3833280"/>
              <a:ext cx="3410280" cy="640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600" spc="-1" strike="noStrike">
                  <a:solidFill>
                    <a:srgbClr val="ffffff"/>
                  </a:solidFill>
                  <a:latin typeface="Arial"/>
                  <a:ea typeface="나눔스퀘어"/>
                </a:rPr>
                <a:t>EpicSeven </a:t>
              </a:r>
              <a:r>
                <a:rPr b="0" lang="ko-KR" sz="3600" spc="-1" strike="noStrike">
                  <a:solidFill>
                    <a:srgbClr val="ffffff"/>
                  </a:solidFill>
                  <a:latin typeface="Arial"/>
                  <a:ea typeface="나눔스퀘어"/>
                </a:rPr>
                <a:t>미궁</a:t>
              </a:r>
              <a:endParaRPr b="0" lang="en-US" sz="3600" spc="-1" strike="noStrike">
                <a:latin typeface="맑은 고딕"/>
              </a:endParaRPr>
            </a:p>
          </p:txBody>
        </p:sp>
        <p:sp>
          <p:nvSpPr>
            <p:cNvPr id="131" name="TextBox 2"/>
            <p:cNvSpPr/>
            <p:nvPr/>
          </p:nvSpPr>
          <p:spPr>
            <a:xfrm>
              <a:off x="1915920" y="2764440"/>
              <a:ext cx="8283960" cy="1097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ko-KR" sz="6600" spc="-1" strike="noStrike">
                  <a:solidFill>
                    <a:srgbClr val="ffffff"/>
                  </a:solidFill>
                  <a:latin typeface="나눔스퀘어 ExtraBold"/>
                  <a:ea typeface="나눔스퀘어 ExtraBold"/>
                </a:rPr>
                <a:t>게임기획 레벨 디자인</a:t>
              </a:r>
              <a:endParaRPr b="0" lang="en-US" sz="6600" spc="-1" strike="noStrike">
                <a:latin typeface="맑은 고딕"/>
              </a:endParaRPr>
            </a:p>
          </p:txBody>
        </p:sp>
      </p:grpSp>
      <p:pic>
        <p:nvPicPr>
          <p:cNvPr id="132" name="그림 7" descr="텍스트, 클립아트이(가) 표시된 사진&#10;&#10;자동 생성된 설명"/>
          <p:cNvPicPr/>
          <p:nvPr/>
        </p:nvPicPr>
        <p:blipFill>
          <a:blip r:embed="rId1"/>
          <a:stretch/>
        </p:blipFill>
        <p:spPr>
          <a:xfrm>
            <a:off x="10363320" y="160200"/>
            <a:ext cx="1647360" cy="118440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Box 4"/>
          <p:cNvSpPr/>
          <p:nvPr/>
        </p:nvSpPr>
        <p:spPr>
          <a:xfrm>
            <a:off x="162720" y="159120"/>
            <a:ext cx="84276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12540"/>
                </a:solidFill>
                <a:latin typeface="나눔스퀘어 ExtraBold"/>
                <a:ea typeface="나눔스퀘어 ExtraBold"/>
              </a:rPr>
              <a:t>Part</a:t>
            </a:r>
            <a:r>
              <a:rPr b="1" lang="en-US" sz="1600" spc="-1" strike="noStrike">
                <a:solidFill>
                  <a:srgbClr val="012540"/>
                </a:solidFill>
                <a:latin typeface="나눔고딕 ExtraBold"/>
                <a:ea typeface="나눔고딕 ExtraBold"/>
              </a:rPr>
              <a:t> 4</a:t>
            </a:r>
            <a:endParaRPr b="0" lang="en-US" sz="1600" spc="-1" strike="noStrike">
              <a:latin typeface="맑은 고딕"/>
            </a:endParaRPr>
          </a:p>
        </p:txBody>
      </p:sp>
      <p:sp>
        <p:nvSpPr>
          <p:cNvPr id="185" name="TextBox 5"/>
          <p:cNvSpPr/>
          <p:nvPr/>
        </p:nvSpPr>
        <p:spPr>
          <a:xfrm flipH="1">
            <a:off x="1005120" y="155520"/>
            <a:ext cx="439452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ko-KR" sz="3600" spc="-1" strike="noStrike">
                <a:solidFill>
                  <a:srgbClr val="012540"/>
                </a:solidFill>
                <a:latin typeface="Arial"/>
                <a:ea typeface="나눔스퀘어 ExtraBold"/>
              </a:rPr>
              <a:t>미궁 몬스터 정보</a:t>
            </a:r>
            <a:endParaRPr b="0" lang="en-US" sz="3600" spc="-1" strike="noStrike">
              <a:latin typeface="맑은 고딕"/>
            </a:endParaRPr>
          </a:p>
        </p:txBody>
      </p:sp>
      <p:sp>
        <p:nvSpPr>
          <p:cNvPr id="186" name="직선 연결선 2"/>
          <p:cNvSpPr/>
          <p:nvPr/>
        </p:nvSpPr>
        <p:spPr>
          <a:xfrm>
            <a:off x="0" y="975240"/>
            <a:ext cx="12191760" cy="360"/>
          </a:xfrm>
          <a:prstGeom prst="line">
            <a:avLst/>
          </a:prstGeom>
          <a:ln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7" name="그림 7" descr="텍스트, 기어이(가) 표시된 사진&#10;&#10;자동 생성된 설명"/>
          <p:cNvPicPr/>
          <p:nvPr/>
        </p:nvPicPr>
        <p:blipFill>
          <a:blip r:embed="rId1"/>
          <a:stretch/>
        </p:blipFill>
        <p:spPr>
          <a:xfrm>
            <a:off x="10487160" y="26640"/>
            <a:ext cx="1704600" cy="12225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88" name="표 10_1"/>
          <p:cNvGraphicFramePr/>
          <p:nvPr/>
        </p:nvGraphicFramePr>
        <p:xfrm>
          <a:off x="225720" y="1152720"/>
          <a:ext cx="4479840" cy="3256200"/>
        </p:xfrm>
        <a:graphic>
          <a:graphicData uri="http://schemas.openxmlformats.org/drawingml/2006/table">
            <a:tbl>
              <a:tblPr/>
              <a:tblGrid>
                <a:gridCol w="1526400"/>
                <a:gridCol w="961200"/>
                <a:gridCol w="1992600"/>
              </a:tblGrid>
              <a:tr h="327960">
                <a:tc rowSpan="4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몬스터 명</a:t>
                      </a:r>
                      <a:endParaRPr b="0" lang="en-US" sz="1400" spc="-1" strike="noStrike">
                        <a:latin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녹조 앙카라</a:t>
                      </a:r>
                      <a:endParaRPr b="0" lang="en-US" sz="1200" spc="-1" strike="noStrike">
                        <a:latin typeface="나눔스퀘어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305640">
                <a:tc vMerge="1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레벨</a:t>
                      </a:r>
                      <a:endParaRPr b="0" lang="en-US" sz="1400" spc="-1" strike="noStrike">
                        <a:latin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53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</a:tr>
              <a:tr h="741240">
                <a:tc vMerge="1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사용 스킬</a:t>
                      </a:r>
                      <a:endParaRPr b="0" lang="en-US" sz="1400" spc="-1" strike="noStrike">
                        <a:latin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기본공격</a:t>
                      </a:r>
                      <a:endParaRPr b="0" lang="en-US" sz="1200" spc="-1" strike="noStrike">
                        <a:latin typeface="맑은 고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555480">
                <a:tc vMerge="1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스텟</a:t>
                      </a:r>
                      <a:endParaRPr b="0" lang="en-US" sz="1400" spc="-1" strike="noStrike">
                        <a:latin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풀속성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 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전사</a:t>
                      </a:r>
                      <a:endParaRPr b="0" lang="en-US" sz="1200" spc="-1" strike="noStrike">
                        <a:latin typeface="나눔스퀘어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200" spc="-1" strike="noStrike">
                        <a:latin typeface="나눔스퀘어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Hp : 7635</a:t>
                      </a:r>
                      <a:endParaRPr b="0" lang="en-US" sz="1200" spc="-1" strike="noStrike">
                        <a:latin typeface="나눔스퀘어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3574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latin typeface="나눔스퀘어"/>
                        </a:rPr>
                        <a:t>이미지</a:t>
                      </a:r>
                      <a:endParaRPr b="0" lang="en-US" sz="1400" spc="-1" strike="noStrike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</a:rPr>
                        <a:t>스텟</a:t>
                      </a:r>
                      <a:endParaRPr b="0" lang="en-US" sz="1400" spc="-1" strike="noStrike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</a:tr>
            </a:tbl>
          </a:graphicData>
        </a:graphic>
      </p:graphicFrame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360000" y="1500480"/>
            <a:ext cx="1260000" cy="11635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90" name="표 10_2"/>
          <p:cNvGraphicFramePr/>
          <p:nvPr/>
        </p:nvGraphicFramePr>
        <p:xfrm>
          <a:off x="5580000" y="1132560"/>
          <a:ext cx="4479840" cy="3256200"/>
        </p:xfrm>
        <a:graphic>
          <a:graphicData uri="http://schemas.openxmlformats.org/drawingml/2006/table">
            <a:tbl>
              <a:tblPr/>
              <a:tblGrid>
                <a:gridCol w="1526400"/>
                <a:gridCol w="961200"/>
                <a:gridCol w="1992600"/>
              </a:tblGrid>
              <a:tr h="327960">
                <a:tc rowSpan="4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몬스터 명</a:t>
                      </a:r>
                      <a:endParaRPr b="0" lang="en-US" sz="1400" spc="-1" strike="noStrike">
                        <a:latin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갈색 버섯</a:t>
                      </a:r>
                      <a:endParaRPr b="0" lang="en-US" sz="1200" spc="-1" strike="noStrike">
                        <a:latin typeface="나눔스퀘어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305640">
                <a:tc vMerge="1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레벨</a:t>
                      </a:r>
                      <a:endParaRPr b="0" lang="en-US" sz="1400" spc="-1" strike="noStrike">
                        <a:latin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53</a:t>
                      </a:r>
                      <a:endParaRPr b="0" lang="en-US" sz="1200" spc="-1" strike="noStrike">
                        <a:latin typeface="바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</a:tr>
              <a:tr h="741240">
                <a:tc vMerge="1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사용 스킬</a:t>
                      </a:r>
                      <a:endParaRPr b="0" lang="en-US" sz="1400" spc="-1" strike="noStrike">
                        <a:latin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기본공격</a:t>
                      </a:r>
                      <a:endParaRPr b="0" lang="en-US" sz="1200" spc="-1" strike="noStrike">
                        <a:latin typeface="바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555480">
                <a:tc vMerge="1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 rowSpan="2"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스텟</a:t>
                      </a:r>
                      <a:endParaRPr b="0" lang="en-US" sz="1400" spc="-1" strike="noStrike">
                        <a:latin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 rowSpan="2">
                  <a:txBody>
                    <a:bodyPr lIns="72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풀속성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 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전사</a:t>
                      </a:r>
                      <a:endParaRPr b="0" lang="en-US" sz="1200" spc="-1" strike="noStrike">
                        <a:latin typeface="나눔스퀘어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200" spc="-1" strike="noStrike">
                        <a:latin typeface="나눔스퀘어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Hp : 7635</a:t>
                      </a:r>
                      <a:endParaRPr b="0" lang="en-US" sz="1200" spc="-1" strike="noStrike">
                        <a:latin typeface="나눔스퀘어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3574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latin typeface="나눔스퀘어"/>
                        </a:rPr>
                        <a:t>이미지</a:t>
                      </a:r>
                      <a:endParaRPr b="0" lang="en-US" sz="1400" spc="-1" strike="noStrike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 vMerge="1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 vMerge="1"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1" name="표 10_3"/>
          <p:cNvGraphicFramePr/>
          <p:nvPr/>
        </p:nvGraphicFramePr>
        <p:xfrm>
          <a:off x="200160" y="3780000"/>
          <a:ext cx="4479840" cy="2287440"/>
        </p:xfrm>
        <a:graphic>
          <a:graphicData uri="http://schemas.openxmlformats.org/drawingml/2006/table">
            <a:tbl>
              <a:tblPr/>
              <a:tblGrid>
                <a:gridCol w="1526400"/>
                <a:gridCol w="961200"/>
                <a:gridCol w="1992600"/>
              </a:tblGrid>
              <a:tr h="327960">
                <a:tc rowSpan="4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몬스터 명</a:t>
                      </a:r>
                      <a:endParaRPr b="0" lang="en-US" sz="1400" spc="-1" strike="noStrike">
                        <a:latin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아이스 크리스탈</a:t>
                      </a:r>
                      <a:endParaRPr b="0" lang="en-US" sz="1200" spc="-1" strike="noStrike">
                        <a:latin typeface="나눔스퀘어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305640">
                <a:tc vMerge="1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레벨</a:t>
                      </a:r>
                      <a:endParaRPr b="0" lang="en-US" sz="1400" spc="-1" strike="noStrike">
                        <a:latin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53</a:t>
                      </a:r>
                      <a:endParaRPr b="0" lang="en-US" sz="1200" spc="-1" strike="noStrike">
                        <a:latin typeface="바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</a:tr>
              <a:tr h="741240">
                <a:tc vMerge="1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사용 스킬</a:t>
                      </a:r>
                      <a:endParaRPr b="0" lang="en-US" sz="1400" spc="-1" strike="noStrike">
                        <a:latin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기본공격</a:t>
                      </a:r>
                      <a:endParaRPr b="0" lang="en-US" sz="1200" spc="-1" strike="noStrike">
                        <a:latin typeface="바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555480">
                <a:tc vMerge="1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 rowSpan="2"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스텟</a:t>
                      </a:r>
                      <a:endParaRPr b="0" lang="en-US" sz="1400" spc="-1" strike="noStrike">
                        <a:latin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 rowSpan="2">
                  <a:txBody>
                    <a:bodyPr lIns="72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수속성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 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정령사</a:t>
                      </a:r>
                      <a:endParaRPr b="0" lang="en-US" sz="1200" spc="-1" strike="noStrike">
                        <a:latin typeface="나눔스퀘어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200" spc="-1" strike="noStrike">
                        <a:latin typeface="나눔스퀘어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Hp : 12612</a:t>
                      </a:r>
                      <a:endParaRPr b="0" lang="en-US" sz="1200" spc="-1" strike="noStrike">
                        <a:latin typeface="나눔스퀘어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3574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latin typeface="나눔스퀘어"/>
                        </a:rPr>
                        <a:t>이미지</a:t>
                      </a:r>
                      <a:endParaRPr b="0" lang="en-US" sz="1400" spc="-1" strike="noStrike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 vMerge="1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 vMerge="1"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2" name="표 10_4"/>
          <p:cNvGraphicFramePr/>
          <p:nvPr/>
        </p:nvGraphicFramePr>
        <p:xfrm>
          <a:off x="226080" y="1153080"/>
          <a:ext cx="4479840" cy="3256200"/>
        </p:xfrm>
        <a:graphic>
          <a:graphicData uri="http://schemas.openxmlformats.org/drawingml/2006/table">
            <a:tbl>
              <a:tblPr/>
              <a:tblGrid>
                <a:gridCol w="1526400"/>
                <a:gridCol w="961200"/>
                <a:gridCol w="1992600"/>
              </a:tblGrid>
              <a:tr h="327960">
                <a:tc rowSpan="4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몬스터 명</a:t>
                      </a:r>
                      <a:endParaRPr b="0" lang="en-US" sz="1400" spc="-1" strike="noStrike">
                        <a:latin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녹조 앙카라</a:t>
                      </a:r>
                      <a:endParaRPr b="0" lang="en-US" sz="1200" spc="-1" strike="noStrike">
                        <a:latin typeface="나눔스퀘어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305640">
                <a:tc vMerge="1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레벨</a:t>
                      </a:r>
                      <a:endParaRPr b="0" lang="en-US" sz="1400" spc="-1" strike="noStrike">
                        <a:latin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53</a:t>
                      </a:r>
                      <a:endParaRPr b="0" lang="en-US" sz="1200" spc="-1" strike="noStrike">
                        <a:latin typeface="바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</a:tr>
              <a:tr h="741240">
                <a:tc vMerge="1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사용 스킬</a:t>
                      </a:r>
                      <a:endParaRPr b="0" lang="en-US" sz="1400" spc="-1" strike="noStrike">
                        <a:latin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기본공격</a:t>
                      </a:r>
                      <a:endParaRPr b="0" lang="en-US" sz="1200" spc="-1" strike="noStrike">
                        <a:latin typeface="바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555480">
                <a:tc vMerge="1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 rowSpan="2"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스텟</a:t>
                      </a:r>
                      <a:endParaRPr b="0" lang="en-US" sz="1400" spc="-1" strike="noStrike">
                        <a:latin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 rowSpan="2">
                  <a:txBody>
                    <a:bodyPr lIns="72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풀속성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 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전사</a:t>
                      </a:r>
                      <a:endParaRPr b="0" lang="en-US" sz="1200" spc="-1" strike="noStrike">
                        <a:latin typeface="나눔스퀘어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200" spc="-1" strike="noStrike">
                        <a:latin typeface="나눔스퀘어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Hp : 7635</a:t>
                      </a:r>
                      <a:endParaRPr b="0" lang="en-US" sz="1200" spc="-1" strike="noStrike">
                        <a:latin typeface="나눔스퀘어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3574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latin typeface="나눔스퀘어"/>
                        </a:rPr>
                        <a:t>이미지</a:t>
                      </a:r>
                      <a:endParaRPr b="0" lang="en-US" sz="1400" spc="-1" strike="noStrike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 vMerge="1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 vMerge="1"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</a:tr>
            </a:tbl>
          </a:graphicData>
        </a:graphic>
      </p:graphicFrame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360360" y="1500840"/>
            <a:ext cx="1260000" cy="11635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94" name="표 10_5"/>
          <p:cNvGraphicFramePr/>
          <p:nvPr/>
        </p:nvGraphicFramePr>
        <p:xfrm>
          <a:off x="5580000" y="3780000"/>
          <a:ext cx="4479840" cy="3256200"/>
        </p:xfrm>
        <a:graphic>
          <a:graphicData uri="http://schemas.openxmlformats.org/drawingml/2006/table">
            <a:tbl>
              <a:tblPr/>
              <a:tblGrid>
                <a:gridCol w="1526400"/>
                <a:gridCol w="961200"/>
                <a:gridCol w="1992600"/>
              </a:tblGrid>
              <a:tr h="327960">
                <a:tc rowSpan="4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몬스터 명</a:t>
                      </a:r>
                      <a:endParaRPr b="0" lang="en-US" sz="1400" spc="-1" strike="noStrike">
                        <a:latin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제라토</a:t>
                      </a:r>
                      <a:endParaRPr b="0" lang="en-US" sz="1200" spc="-1" strike="noStrike">
                        <a:latin typeface="나눔스퀘어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305640">
                <a:tc vMerge="1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레벨</a:t>
                      </a:r>
                      <a:endParaRPr b="0" lang="en-US" sz="1400" spc="-1" strike="noStrike">
                        <a:latin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53</a:t>
                      </a:r>
                      <a:endParaRPr b="0" lang="en-US" sz="1200" spc="-1" strike="noStrike">
                        <a:latin typeface="바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</a:tr>
              <a:tr h="741240">
                <a:tc vMerge="1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사용 스킬</a:t>
                      </a:r>
                      <a:endParaRPr b="0" lang="en-US" sz="1400" spc="-1" strike="noStrike">
                        <a:latin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영혼의 듀오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 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빙결의정수</a:t>
                      </a:r>
                      <a:endParaRPr b="0" lang="en-US" sz="1200" spc="-1" strike="noStrike">
                        <a:latin typeface="바탕"/>
                      </a:endParaRPr>
                    </a:p>
                    <a:p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빙산소환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 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얼음가시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</a:t>
                      </a:r>
                      <a:endParaRPr b="0" lang="en-US" sz="1200" spc="-1" strike="noStrike">
                        <a:latin typeface="바탕"/>
                      </a:endParaRPr>
                    </a:p>
                    <a:p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얼음지옥</a:t>
                      </a:r>
                      <a:endParaRPr b="0" lang="en-US" sz="1200" spc="-1" strike="noStrike">
                        <a:latin typeface="바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555480">
                <a:tc vMerge="1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 rowSpan="2"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스텟</a:t>
                      </a:r>
                      <a:endParaRPr b="0" lang="en-US" sz="1400" spc="-1" strike="noStrike">
                        <a:latin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 rowSpan="2">
                  <a:txBody>
                    <a:bodyPr lIns="72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수속성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 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마도사</a:t>
                      </a:r>
                      <a:endParaRPr b="0" lang="en-US" sz="1200" spc="-1" strike="noStrike">
                        <a:latin typeface="나눔스퀘어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200" spc="-1" strike="noStrike">
                        <a:latin typeface="나눔스퀘어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Hp : 89194</a:t>
                      </a:r>
                      <a:endParaRPr b="0" lang="en-US" sz="1200" spc="-1" strike="noStrike">
                        <a:latin typeface="나눔스퀘어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3574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latin typeface="나눔스퀘어"/>
                        </a:rPr>
                        <a:t>이미지</a:t>
                      </a:r>
                      <a:endParaRPr b="0" lang="en-US" sz="1400" spc="-1" strike="noStrike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 vMerge="1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 vMerge="1"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</a:tr>
            </a:tbl>
          </a:graphicData>
        </a:graphic>
      </p:graphicFrame>
      <p:pic>
        <p:nvPicPr>
          <p:cNvPr id="195" name="" descr=""/>
          <p:cNvPicPr/>
          <p:nvPr/>
        </p:nvPicPr>
        <p:blipFill>
          <a:blip r:embed="rId4"/>
          <a:stretch/>
        </p:blipFill>
        <p:spPr>
          <a:xfrm>
            <a:off x="5811480" y="1440000"/>
            <a:ext cx="1028520" cy="127584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5"/>
          <a:stretch/>
        </p:blipFill>
        <p:spPr>
          <a:xfrm>
            <a:off x="5904000" y="3856320"/>
            <a:ext cx="875880" cy="172368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6"/>
          <a:stretch/>
        </p:blipFill>
        <p:spPr>
          <a:xfrm>
            <a:off x="360000" y="3960000"/>
            <a:ext cx="1204920" cy="162000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282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그룹 1"/>
          <p:cNvGrpSpPr/>
          <p:nvPr/>
        </p:nvGrpSpPr>
        <p:grpSpPr>
          <a:xfrm>
            <a:off x="868680" y="2192040"/>
            <a:ext cx="10454400" cy="2473560"/>
            <a:chOff x="868680" y="2192040"/>
            <a:chExt cx="10454400" cy="2473560"/>
          </a:xfrm>
        </p:grpSpPr>
        <p:sp>
          <p:nvSpPr>
            <p:cNvPr id="199" name="양쪽 대괄호 2"/>
            <p:cNvSpPr/>
            <p:nvPr/>
          </p:nvSpPr>
          <p:spPr>
            <a:xfrm>
              <a:off x="868680" y="2192040"/>
              <a:ext cx="10454400" cy="2473560"/>
            </a:xfrm>
            <a:prstGeom prst="bracketPair">
              <a:avLst>
                <a:gd name="adj" fmla="val 16667"/>
              </a:avLst>
            </a:prstGeom>
            <a:noFill/>
            <a:ln w="762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0" name="TextBox 3"/>
            <p:cNvSpPr/>
            <p:nvPr/>
          </p:nvSpPr>
          <p:spPr>
            <a:xfrm>
              <a:off x="3995280" y="2921040"/>
              <a:ext cx="4201200" cy="1004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ko-KR" sz="6000" spc="-1" strike="noStrike">
                  <a:solidFill>
                    <a:srgbClr val="ffffff"/>
                  </a:solidFill>
                  <a:latin typeface="Arial"/>
                  <a:ea typeface="나눔스퀘어"/>
                </a:rPr>
                <a:t>감사합니다</a:t>
              </a:r>
              <a:r>
                <a:rPr b="0" lang="en-US" sz="6000" spc="-1" strike="noStrike">
                  <a:solidFill>
                    <a:srgbClr val="ffffff"/>
                  </a:solidFill>
                  <a:latin typeface="Arial"/>
                  <a:ea typeface="나눔스퀘어"/>
                </a:rPr>
                <a:t>.</a:t>
              </a:r>
              <a:endParaRPr b="0" lang="en-US" sz="6000" spc="-1" strike="noStrike">
                <a:latin typeface="맑은 고딕"/>
              </a:endParaRPr>
            </a:p>
          </p:txBody>
        </p:sp>
      </p:grpSp>
    </p:spTree>
  </p:cSld>
  <p:transition spd="slow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그림 3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0" t="7812" r="0" b="781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4" name="TextBox 2"/>
          <p:cNvSpPr/>
          <p:nvPr/>
        </p:nvSpPr>
        <p:spPr>
          <a:xfrm>
            <a:off x="6772320" y="3521160"/>
            <a:ext cx="4448160" cy="10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1" lang="en-US" sz="6600" spc="-1" strike="noStrike">
                <a:solidFill>
                  <a:srgbClr val="024b80"/>
                </a:solidFill>
                <a:latin typeface="나눔고딕 ExtraBold"/>
                <a:ea typeface="나눔고딕 ExtraBold"/>
              </a:rPr>
              <a:t>Epic Seven</a:t>
            </a:r>
            <a:endParaRPr b="0" lang="en-US" sz="6600" spc="-1" strike="noStrike">
              <a:latin typeface="맑은 고딕"/>
            </a:endParaRPr>
          </a:p>
        </p:txBody>
      </p:sp>
      <p:pic>
        <p:nvPicPr>
          <p:cNvPr id="135" name="그림 7" descr="텍스트, 클립아트이(가) 표시된 사진&#10;&#10;자동 생성된 설명"/>
          <p:cNvPicPr/>
          <p:nvPr/>
        </p:nvPicPr>
        <p:blipFill>
          <a:blip r:embed="rId3"/>
          <a:stretch/>
        </p:blipFill>
        <p:spPr>
          <a:xfrm>
            <a:off x="10363320" y="160200"/>
            <a:ext cx="1647360" cy="118440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24b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그림 6" descr=""/>
          <p:cNvPicPr/>
          <p:nvPr/>
        </p:nvPicPr>
        <p:blipFill>
          <a:blip r:embed="rId1"/>
          <a:srcRect l="0" t="15482" r="0" b="9518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37" name="그룹 7"/>
          <p:cNvGrpSpPr/>
          <p:nvPr/>
        </p:nvGrpSpPr>
        <p:grpSpPr>
          <a:xfrm>
            <a:off x="426600" y="3465360"/>
            <a:ext cx="5668920" cy="3000960"/>
            <a:chOff x="426600" y="3465360"/>
            <a:chExt cx="5668920" cy="3000960"/>
          </a:xfrm>
        </p:grpSpPr>
        <p:sp>
          <p:nvSpPr>
            <p:cNvPr id="138" name="직사각형 2"/>
            <p:cNvSpPr/>
            <p:nvPr/>
          </p:nvSpPr>
          <p:spPr>
            <a:xfrm>
              <a:off x="426600" y="3465360"/>
              <a:ext cx="5668920" cy="300096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39" name="그룹 5"/>
            <p:cNvGrpSpPr/>
            <p:nvPr/>
          </p:nvGrpSpPr>
          <p:grpSpPr>
            <a:xfrm>
              <a:off x="565920" y="3708360"/>
              <a:ext cx="2820600" cy="1346040"/>
              <a:chOff x="565920" y="3708360"/>
              <a:chExt cx="2820600" cy="1346040"/>
            </a:xfrm>
          </p:grpSpPr>
          <p:sp>
            <p:nvSpPr>
              <p:cNvPr id="140" name="TextBox 3"/>
              <p:cNvSpPr/>
              <p:nvPr/>
            </p:nvSpPr>
            <p:spPr>
              <a:xfrm>
                <a:off x="640440" y="3708360"/>
                <a:ext cx="1416960" cy="516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US" sz="2800" spc="-1" strike="noStrike">
                    <a:solidFill>
                      <a:srgbClr val="ffffff"/>
                    </a:solidFill>
                    <a:latin typeface="나눔고딕 ExtraBold"/>
                    <a:ea typeface="나눔고딕 ExtraBold"/>
                  </a:rPr>
                  <a:t>Part 1, </a:t>
                </a:r>
                <a:endParaRPr b="0" lang="en-US" sz="2800" spc="-1" strike="noStrike">
                  <a:latin typeface="맑은 고딕"/>
                </a:endParaRPr>
              </a:p>
            </p:txBody>
          </p:sp>
          <p:sp>
            <p:nvSpPr>
              <p:cNvPr id="141" name="TextBox 4"/>
              <p:cNvSpPr/>
              <p:nvPr/>
            </p:nvSpPr>
            <p:spPr>
              <a:xfrm>
                <a:off x="565920" y="4231440"/>
                <a:ext cx="2820600" cy="822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ko-KR" sz="4800" spc="-1" strike="noStrike">
                    <a:solidFill>
                      <a:srgbClr val="ffffff"/>
                    </a:solidFill>
                    <a:latin typeface="나눔스퀘어 ExtraBold"/>
                    <a:ea typeface="나눔스퀘어 ExtraBold"/>
                  </a:rPr>
                  <a:t>컨셉       </a:t>
                </a:r>
                <a:endParaRPr b="0" lang="en-US" sz="4800" spc="-1" strike="noStrike">
                  <a:latin typeface="맑은 고딕"/>
                </a:endParaRPr>
              </a:p>
            </p:txBody>
          </p:sp>
        </p:grpSp>
      </p:grpSp>
      <p:pic>
        <p:nvPicPr>
          <p:cNvPr id="142" name="그림 7" descr="텍스트, 클립아트이(가) 표시된 사진&#10;&#10;자동 생성된 설명"/>
          <p:cNvPicPr/>
          <p:nvPr/>
        </p:nvPicPr>
        <p:blipFill>
          <a:blip r:embed="rId2"/>
          <a:stretch/>
        </p:blipFill>
        <p:spPr>
          <a:xfrm>
            <a:off x="10363320" y="160200"/>
            <a:ext cx="1647360" cy="118440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직선 연결선 3"/>
          <p:cNvSpPr/>
          <p:nvPr/>
        </p:nvSpPr>
        <p:spPr>
          <a:xfrm>
            <a:off x="0" y="975240"/>
            <a:ext cx="12191760" cy="360"/>
          </a:xfrm>
          <a:prstGeom prst="line">
            <a:avLst/>
          </a:prstGeom>
          <a:ln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TextBox 4"/>
          <p:cNvSpPr/>
          <p:nvPr/>
        </p:nvSpPr>
        <p:spPr>
          <a:xfrm>
            <a:off x="162720" y="159120"/>
            <a:ext cx="8427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12540"/>
                </a:solidFill>
                <a:latin typeface="나눔고딕 ExtraBold"/>
                <a:ea typeface="나눔고딕 ExtraBold"/>
              </a:rPr>
              <a:t>Part 1</a:t>
            </a:r>
            <a:endParaRPr b="0" lang="en-US" sz="1600" spc="-1" strike="noStrike">
              <a:latin typeface="맑은 고딕"/>
            </a:endParaRPr>
          </a:p>
        </p:txBody>
      </p:sp>
      <p:sp>
        <p:nvSpPr>
          <p:cNvPr id="145" name="TextBox 5"/>
          <p:cNvSpPr/>
          <p:nvPr/>
        </p:nvSpPr>
        <p:spPr>
          <a:xfrm flipH="1">
            <a:off x="1005120" y="174600"/>
            <a:ext cx="376380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ko-KR" sz="3600" spc="-1" strike="noStrike">
                <a:solidFill>
                  <a:srgbClr val="012540"/>
                </a:solidFill>
                <a:latin typeface="나눔스퀘어 ExtraBold"/>
                <a:ea typeface="나눔스퀘어 ExtraBold"/>
              </a:rPr>
              <a:t>컨셉</a:t>
            </a:r>
            <a:endParaRPr b="0" lang="en-US" sz="3600" spc="-1" strike="noStrike">
              <a:latin typeface="맑은 고딕"/>
            </a:endParaRPr>
          </a:p>
        </p:txBody>
      </p:sp>
      <p:pic>
        <p:nvPicPr>
          <p:cNvPr id="146" name="그림 7" descr="텍스트, 클립아트이(가) 표시된 사진&#10;&#10;자동 생성된 설명"/>
          <p:cNvPicPr/>
          <p:nvPr/>
        </p:nvPicPr>
        <p:blipFill>
          <a:blip r:embed="rId1"/>
          <a:stretch/>
        </p:blipFill>
        <p:spPr>
          <a:xfrm>
            <a:off x="10363320" y="160200"/>
            <a:ext cx="1647360" cy="1184400"/>
          </a:xfrm>
          <a:prstGeom prst="rect">
            <a:avLst/>
          </a:prstGeom>
          <a:ln w="0">
            <a:noFill/>
          </a:ln>
        </p:spPr>
      </p:pic>
      <p:sp>
        <p:nvSpPr>
          <p:cNvPr id="147" name="TextBox 9"/>
          <p:cNvSpPr/>
          <p:nvPr/>
        </p:nvSpPr>
        <p:spPr>
          <a:xfrm flipH="1">
            <a:off x="5760000" y="1440000"/>
            <a:ext cx="5369760" cy="5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ko-KR" sz="28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미궁 제목 </a:t>
            </a:r>
            <a:r>
              <a:rPr b="1" lang="en-US" sz="28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: </a:t>
            </a:r>
            <a:r>
              <a:rPr b="1" lang="ko-KR" sz="28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닉시드의 성소 </a:t>
            </a:r>
            <a:r>
              <a:rPr b="1" lang="en-US" sz="28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3</a:t>
            </a:r>
            <a:r>
              <a:rPr b="1" lang="ko-KR" sz="28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구역</a:t>
            </a:r>
            <a:endParaRPr b="0" lang="en-US" sz="2800" spc="-1" strike="noStrike">
              <a:latin typeface="맑은 고딕"/>
            </a:endParaRPr>
          </a:p>
        </p:txBody>
      </p:sp>
      <p:sp>
        <p:nvSpPr>
          <p:cNvPr id="148" name="직선 연결선 12"/>
          <p:cNvSpPr/>
          <p:nvPr/>
        </p:nvSpPr>
        <p:spPr>
          <a:xfrm>
            <a:off x="5833800" y="2163600"/>
            <a:ext cx="762840" cy="14400"/>
          </a:xfrm>
          <a:prstGeom prst="line">
            <a:avLst/>
          </a:prstGeom>
          <a:ln w="57150"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TextBox 13"/>
          <p:cNvSpPr/>
          <p:nvPr/>
        </p:nvSpPr>
        <p:spPr>
          <a:xfrm>
            <a:off x="5760360" y="2468160"/>
            <a:ext cx="5909400" cy="30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just">
              <a:lnSpc>
                <a:spcPct val="150000"/>
              </a:lnSpc>
            </a:pP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컨텐츠 포지션 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일반 인스턴트 던전</a:t>
            </a:r>
            <a:endParaRPr b="0" lang="en-US" sz="1600" spc="-1" strike="noStrike">
              <a:latin typeface="맑은 고딕"/>
            </a:endParaRPr>
          </a:p>
          <a:p>
            <a:pPr algn="just">
              <a:lnSpc>
                <a:spcPct val="150000"/>
              </a:lnSpc>
            </a:pP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입장 방식 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: 2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일에 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1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개 리젠되는 던전 입장 재료 소모하여 입장</a:t>
            </a:r>
            <a:endParaRPr b="0" lang="en-US" sz="1600" spc="-1" strike="noStrike">
              <a:latin typeface="맑은 고딕"/>
            </a:endParaRPr>
          </a:p>
          <a:p>
            <a:pPr algn="just">
              <a:lnSpc>
                <a:spcPct val="150000"/>
              </a:lnSpc>
            </a:pP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적정 입장 계정 레벨 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: 50 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레벨 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+</a:t>
            </a:r>
            <a:endParaRPr b="0" lang="en-US" sz="1600" spc="-1" strike="noStrike">
              <a:latin typeface="맑은 고딕"/>
            </a:endParaRPr>
          </a:p>
          <a:p>
            <a:pPr algn="just">
              <a:lnSpc>
                <a:spcPct val="150000"/>
              </a:lnSpc>
            </a:pP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퀘스트 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미궁 보스 클리어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미궁 보물상자 모두 획득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,</a:t>
            </a:r>
            <a:endParaRPr b="0" lang="en-US" sz="1600" spc="-1" strike="noStrike">
              <a:latin typeface="맑은 고딕"/>
            </a:endParaRPr>
          </a:p>
          <a:p>
            <a:pPr algn="just"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            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미궁 탐사율 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100% 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달성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.</a:t>
            </a:r>
            <a:endParaRPr b="0" lang="en-US" sz="1600" spc="-1" strike="noStrike">
              <a:latin typeface="맑은 고딕"/>
            </a:endParaRPr>
          </a:p>
          <a:p>
            <a:pPr algn="just">
              <a:lnSpc>
                <a:spcPct val="150000"/>
              </a:lnSpc>
            </a:pP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예상 플레이 타임 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: 9~14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분 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( 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유저의 아이템 따라서 상이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)</a:t>
            </a:r>
            <a:endParaRPr b="0" lang="en-US" sz="1600" spc="-1" strike="noStrike">
              <a:latin typeface="맑은 고딕"/>
            </a:endParaRPr>
          </a:p>
          <a:p>
            <a:pPr algn="just">
              <a:lnSpc>
                <a:spcPct val="150000"/>
              </a:lnSpc>
            </a:pP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미궁 종료 조건 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플레이어의 캐릭터가 모두 사망하거나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,</a:t>
            </a:r>
            <a:endParaRPr b="0" lang="en-US" sz="1600" spc="-1" strike="noStrike">
              <a:latin typeface="맑은 고딕"/>
            </a:endParaRPr>
          </a:p>
          <a:p>
            <a:pPr algn="just"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                       </a:t>
            </a:r>
            <a:r>
              <a:rPr b="0" lang="ko-KR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주황색 지점의 출구 포탈로 탈출</a:t>
            </a:r>
            <a:r>
              <a:rPr b="0" lang="en-US" sz="16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.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540000" y="1260000"/>
            <a:ext cx="4894920" cy="445104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24b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그림 7" descr=""/>
          <p:cNvPicPr/>
          <p:nvPr/>
        </p:nvPicPr>
        <p:blipFill>
          <a:blip r:embed="rId1"/>
          <a:srcRect l="0" t="7815" r="0" b="781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52" name="그룹 8"/>
          <p:cNvGrpSpPr/>
          <p:nvPr/>
        </p:nvGrpSpPr>
        <p:grpSpPr>
          <a:xfrm>
            <a:off x="426600" y="3465360"/>
            <a:ext cx="5783400" cy="3000960"/>
            <a:chOff x="426600" y="3465360"/>
            <a:chExt cx="5783400" cy="3000960"/>
          </a:xfrm>
        </p:grpSpPr>
        <p:sp>
          <p:nvSpPr>
            <p:cNvPr id="153" name="직사각형 9"/>
            <p:cNvSpPr/>
            <p:nvPr/>
          </p:nvSpPr>
          <p:spPr>
            <a:xfrm>
              <a:off x="426600" y="3465360"/>
              <a:ext cx="5783400" cy="300096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54" name="그룹 10"/>
            <p:cNvGrpSpPr/>
            <p:nvPr/>
          </p:nvGrpSpPr>
          <p:grpSpPr>
            <a:xfrm>
              <a:off x="623520" y="3708360"/>
              <a:ext cx="4624920" cy="1346040"/>
              <a:chOff x="623520" y="3708360"/>
              <a:chExt cx="4624920" cy="1346040"/>
            </a:xfrm>
          </p:grpSpPr>
          <p:sp>
            <p:nvSpPr>
              <p:cNvPr id="155" name="TextBox 11"/>
              <p:cNvSpPr/>
              <p:nvPr/>
            </p:nvSpPr>
            <p:spPr>
              <a:xfrm>
                <a:off x="640440" y="3708360"/>
                <a:ext cx="1416960" cy="516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US" sz="2800" spc="-1" strike="noStrike">
                    <a:solidFill>
                      <a:srgbClr val="ffffff"/>
                    </a:solidFill>
                    <a:latin typeface="나눔고딕 ExtraBold"/>
                    <a:ea typeface="나눔고딕 ExtraBold"/>
                  </a:rPr>
                  <a:t>Part 2, </a:t>
                </a:r>
                <a:endParaRPr b="0" lang="en-US" sz="2800" spc="-1" strike="noStrike">
                  <a:latin typeface="맑은 고딕"/>
                </a:endParaRPr>
              </a:p>
            </p:txBody>
          </p:sp>
          <p:sp>
            <p:nvSpPr>
              <p:cNvPr id="156" name="TextBox 12"/>
              <p:cNvSpPr/>
              <p:nvPr/>
            </p:nvSpPr>
            <p:spPr>
              <a:xfrm>
                <a:off x="623520" y="4231440"/>
                <a:ext cx="4624920" cy="822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ko-KR" sz="4800" spc="-1" strike="noStrike">
                    <a:solidFill>
                      <a:srgbClr val="ffffff"/>
                    </a:solidFill>
                    <a:latin typeface="나눔고딕 ExtraBold"/>
                    <a:ea typeface="나눔고딕 ExtraBold"/>
                  </a:rPr>
                  <a:t>개요               </a:t>
                </a:r>
                <a:endParaRPr b="0" lang="en-US" sz="4800" spc="-1" strike="noStrike">
                  <a:latin typeface="맑은 고딕"/>
                </a:endParaRPr>
              </a:p>
            </p:txBody>
          </p:sp>
        </p:grpSp>
      </p:grpSp>
      <p:pic>
        <p:nvPicPr>
          <p:cNvPr id="157" name="그림 7" descr="텍스트, 클립아트이(가) 표시된 사진&#10;&#10;자동 생성된 설명"/>
          <p:cNvPicPr/>
          <p:nvPr/>
        </p:nvPicPr>
        <p:blipFill>
          <a:blip r:embed="rId2"/>
          <a:stretch/>
        </p:blipFill>
        <p:spPr>
          <a:xfrm>
            <a:off x="10363320" y="160200"/>
            <a:ext cx="1647360" cy="118440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5"/>
          <p:cNvSpPr/>
          <p:nvPr/>
        </p:nvSpPr>
        <p:spPr>
          <a:xfrm flipH="1">
            <a:off x="1005120" y="174600"/>
            <a:ext cx="376380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ko-KR" sz="3600" spc="-1" strike="noStrike">
                <a:solidFill>
                  <a:srgbClr val="012540"/>
                </a:solidFill>
                <a:latin typeface="나눔스퀘어 ExtraBold"/>
                <a:ea typeface="나눔스퀘어 ExtraBold"/>
              </a:rPr>
              <a:t>개요</a:t>
            </a:r>
            <a:endParaRPr b="0" lang="en-US" sz="3600" spc="-1" strike="noStrike">
              <a:latin typeface="맑은 고딕"/>
            </a:endParaRPr>
          </a:p>
        </p:txBody>
      </p:sp>
      <p:sp>
        <p:nvSpPr>
          <p:cNvPr id="159" name="직선 연결선 2"/>
          <p:cNvSpPr/>
          <p:nvPr/>
        </p:nvSpPr>
        <p:spPr>
          <a:xfrm>
            <a:off x="0" y="975240"/>
            <a:ext cx="12191760" cy="360"/>
          </a:xfrm>
          <a:prstGeom prst="line">
            <a:avLst/>
          </a:prstGeom>
          <a:ln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0" name="그림 7" descr="텍스트, 클립아트이(가) 표시된 사진&#10;&#10;자동 생성된 설명"/>
          <p:cNvPicPr/>
          <p:nvPr/>
        </p:nvPicPr>
        <p:blipFill>
          <a:blip r:embed="rId1"/>
          <a:stretch/>
        </p:blipFill>
        <p:spPr>
          <a:xfrm>
            <a:off x="10363320" y="160200"/>
            <a:ext cx="1647360" cy="1184400"/>
          </a:xfrm>
          <a:prstGeom prst="rect">
            <a:avLst/>
          </a:prstGeom>
          <a:ln w="0">
            <a:noFill/>
          </a:ln>
        </p:spPr>
      </p:pic>
      <p:sp>
        <p:nvSpPr>
          <p:cNvPr id="161" name="TextBox 10"/>
          <p:cNvSpPr/>
          <p:nvPr/>
        </p:nvSpPr>
        <p:spPr>
          <a:xfrm>
            <a:off x="162720" y="159120"/>
            <a:ext cx="8427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12540"/>
                </a:solidFill>
                <a:latin typeface="나눔고딕 ExtraBold"/>
                <a:ea typeface="나눔고딕 ExtraBold"/>
              </a:rPr>
              <a:t>Part 2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325080" y="1194120"/>
            <a:ext cx="5614920" cy="51058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63" name="표 10_0"/>
          <p:cNvGraphicFramePr/>
          <p:nvPr/>
        </p:nvGraphicFramePr>
        <p:xfrm>
          <a:off x="6201720" y="1116720"/>
          <a:ext cx="5654520" cy="3592440"/>
        </p:xfrm>
        <a:graphic>
          <a:graphicData uri="http://schemas.openxmlformats.org/drawingml/2006/table">
            <a:tbl>
              <a:tblPr/>
              <a:tblGrid>
                <a:gridCol w="1154160"/>
                <a:gridCol w="4500720"/>
              </a:tblGrid>
              <a:tr h="38700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ko-KR" sz="1400" spc="-1" strike="noStrike">
                          <a:solidFill>
                            <a:srgbClr val="ffffff"/>
                          </a:solidFill>
                          <a:latin typeface="나눔스퀘어"/>
                          <a:ea typeface="나눔스퀘어"/>
                        </a:rPr>
                        <a:t>맵 요소 설명</a:t>
                      </a:r>
                      <a:endParaRPr b="0" lang="en-US" sz="1400" spc="-1" strike="noStrike">
                        <a:latin typeface="바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24b80"/>
                    </a:solidFill>
                  </a:tcPr>
                </a:tc>
              </a:tr>
              <a:tr h="60084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숫자들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</a:t>
                      </a:r>
                      <a:endParaRPr b="0" lang="en-US" sz="1400" spc="-1" strike="noStrike">
                        <a:latin typeface="바탕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알파벳들</a:t>
                      </a:r>
                      <a:endParaRPr b="0" lang="en-US" sz="1400" spc="-1" strike="noStrike">
                        <a:latin typeface="바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같은 숫자들은 서로를 양방향 통행이 가능한 포탈입니다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. 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해당 지점에 도착하면 사기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1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을 소모하여 이동할수있습니다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.</a:t>
                      </a:r>
                      <a:endParaRPr b="0" lang="en-US" sz="1200" spc="-1" strike="noStrike">
                        <a:latin typeface="바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6469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스토마쿠스</a:t>
                      </a:r>
                      <a:endParaRPr b="0" lang="en-US" sz="1400" spc="-1" strike="noStrike">
                        <a:latin typeface="바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일종의 네임드 몹으로 일반 몹과 다르게 특수한 효과들을 가지고있습니다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.</a:t>
                      </a:r>
                      <a:endParaRPr b="0" lang="en-US" sz="1200" spc="-1" strike="noStrike">
                        <a:latin typeface="바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잡을경우 아이템을 확정적으로 드롭합니다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.</a:t>
                      </a:r>
                      <a:endParaRPr b="0" lang="en-US" sz="1200" spc="-1" strike="noStrike">
                        <a:latin typeface="바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</a:tr>
              <a:tr h="5500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주황색</a:t>
                      </a:r>
                      <a:endParaRPr b="0" lang="en-US" sz="1400" spc="-1" strike="noStrike">
                        <a:latin typeface="바탕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문 표시지점</a:t>
                      </a:r>
                      <a:endParaRPr b="0" lang="en-US" sz="1400" spc="-1" strike="noStrike">
                        <a:latin typeface="바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미궁을 탈출할 수 있는 지점으로 어디서나 월드 맵을 열고</a:t>
                      </a:r>
                      <a:endParaRPr b="0" lang="en-US" sz="1200" spc="-1" strike="noStrike">
                        <a:latin typeface="바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해당 지점을 누르면 사기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5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를 소모하여 해당 지점으로 이동할수 있습니다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.</a:t>
                      </a:r>
                      <a:endParaRPr b="0" lang="en-US" sz="1200" spc="-1" strike="noStrike">
                        <a:latin typeface="바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7009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방랑상인</a:t>
                      </a:r>
                      <a:endParaRPr b="0" lang="en-US" sz="1400" spc="-1" strike="noStrike">
                        <a:latin typeface="바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미궁마다 등장하는 상인으로 플레이어가 해당 지점에 도착해서 방랑 상인을 누르게 되면 상점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UI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가 열립니다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. </a:t>
                      </a:r>
                      <a:endParaRPr b="0" lang="en-US" sz="1200" spc="-1" strike="noStrike">
                        <a:latin typeface="바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모든 미궁의 상인들의 판매목록들은 공유되고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 03</a:t>
                      </a: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시를</a:t>
                      </a:r>
                      <a:endParaRPr b="0" lang="en-US" sz="1200" spc="-1" strike="noStrike">
                        <a:latin typeface="바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기준으로 일괄 변경됩니다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.</a:t>
                      </a:r>
                      <a:endParaRPr b="0" lang="en-US" sz="1200" spc="-1" strike="noStrike">
                        <a:latin typeface="바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c"/>
                    </a:solidFill>
                  </a:tcPr>
                </a:tc>
              </a:tr>
              <a:tr h="707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마야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 </a:t>
                      </a: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랏츠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</a:t>
                      </a:r>
                      <a:endParaRPr b="0" lang="en-US" sz="1400" spc="-1" strike="noStrike">
                        <a:latin typeface="바탕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몽모랑시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</a:t>
                      </a:r>
                      <a:endParaRPr b="0" lang="en-US" sz="1400" spc="-1" strike="noStrike">
                        <a:latin typeface="바탕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알렉사</a:t>
                      </a:r>
                      <a:endParaRPr b="0" lang="en-US" sz="1400" spc="-1" strike="noStrike">
                        <a:latin typeface="바탕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해당 지점에 도착하면 적혀있는 캐릭터들의 스토리 스크립트가 출력되는 부분입니다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.</a:t>
                      </a:r>
                      <a:endParaRPr b="0" lang="en-US" sz="1200" spc="-1" strike="noStrike">
                        <a:latin typeface="바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대화를 통해 스토리의 진행상황을 파악할수있습니다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.</a:t>
                      </a:r>
                      <a:endParaRPr b="0" lang="en-US" sz="1200" spc="-1" strike="noStrike">
                        <a:latin typeface="바탕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736920">
                <a:tc>
                  <a:txBody>
                    <a:bodyPr anchor="ctr">
                      <a:noAutofit/>
                    </a:bodyPr>
                    <a:p>
                      <a:pPr algn="ctr"/>
                      <a:r>
                        <a:rPr b="0" lang="ko-KR" sz="1400" spc="-1" strike="noStrike">
                          <a:latin typeface="나눔스퀘어"/>
                        </a:rPr>
                        <a:t>중간보스</a:t>
                      </a:r>
                      <a:endParaRPr b="0" lang="en-US" sz="1400" spc="-1" strike="noStrike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 algn="just"/>
                      <a:r>
                        <a:rPr b="0" lang="ko-KR" sz="1200" spc="-1" strike="noStrike">
                          <a:latin typeface="나눔스퀘어"/>
                        </a:rPr>
                        <a:t>스토리를 진행하는 스크립트를 출력하고</a:t>
                      </a:r>
                      <a:r>
                        <a:rPr b="0" lang="en-US" sz="1200" spc="-1" strike="noStrike">
                          <a:latin typeface="나눔스퀘어"/>
                        </a:rPr>
                        <a:t>, </a:t>
                      </a:r>
                      <a:r>
                        <a:rPr b="0" lang="ko-KR" sz="1200" spc="-1" strike="noStrike">
                          <a:latin typeface="나눔스퀘어"/>
                        </a:rPr>
                        <a:t>전투에 들어가게 되는 지점입니다</a:t>
                      </a:r>
                      <a:r>
                        <a:rPr b="0" lang="en-US" sz="1200" spc="-1" strike="noStrike">
                          <a:latin typeface="나눔스퀘어"/>
                        </a:rPr>
                        <a:t>. </a:t>
                      </a:r>
                      <a:r>
                        <a:rPr b="0" lang="ko-KR" sz="1200" spc="-1" strike="noStrike">
                          <a:latin typeface="나눔스퀘어"/>
                        </a:rPr>
                        <a:t>중간보스들을 모두 제거하면 최종 보스로 가는 지점이 열리게됩니다</a:t>
                      </a:r>
                      <a:r>
                        <a:rPr b="0" lang="en-US" sz="1200" spc="-1" strike="noStrike">
                          <a:latin typeface="나눔스퀘어"/>
                        </a:rPr>
                        <a:t>.</a:t>
                      </a:r>
                      <a:endParaRPr b="0" lang="en-US" sz="1200" spc="-1" strike="noStrike">
                        <a:latin typeface="나눔스퀘어"/>
                        <a:ea typeface="나눔스퀘어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  <a:tr h="736920">
                <a:tc>
                  <a:txBody>
                    <a:bodyPr anchor="ctr">
                      <a:noAutofit/>
                    </a:bodyPr>
                    <a:p>
                      <a:pPr algn="ctr"/>
                      <a:r>
                        <a:rPr b="0" lang="ko-KR" sz="1400" spc="-1" strike="noStrike">
                          <a:latin typeface="나눔스퀘어"/>
                        </a:rPr>
                        <a:t>최종보스</a:t>
                      </a:r>
                      <a:endParaRPr b="0" lang="en-US" sz="1400" spc="-1" strike="noStrike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 lIns="72000" anchor="ctr">
                      <a:noAutofit/>
                    </a:bodyPr>
                    <a:p>
                      <a:pPr algn="just"/>
                      <a:r>
                        <a:rPr b="0" lang="ko-KR" sz="1200" spc="-1" strike="noStrike">
                          <a:latin typeface="나눔스퀘어"/>
                        </a:rPr>
                        <a:t>해당 미궁의 최종보스인 제라토와 싸우는 지점입니다</a:t>
                      </a:r>
                      <a:r>
                        <a:rPr b="0" lang="en-US" sz="1200" spc="-1" strike="noStrike">
                          <a:latin typeface="나눔스퀘어"/>
                        </a:rPr>
                        <a:t>.</a:t>
                      </a:r>
                      <a:endParaRPr b="0" lang="en-US" sz="1200" spc="-1" strike="noStrike">
                        <a:latin typeface="나눔스퀘어"/>
                        <a:ea typeface="나눔스퀘어"/>
                      </a:endParaRPr>
                    </a:p>
                    <a:p>
                      <a:pPr algn="just"/>
                      <a:r>
                        <a:rPr b="0" lang="ko-KR" sz="1200" spc="-1" strike="noStrike">
                          <a:latin typeface="나눔스퀘어"/>
                        </a:rPr>
                        <a:t>플레이어가 해당 지점에 도착하면 스토리 스크립트를 출력하고</a:t>
                      </a:r>
                      <a:r>
                        <a:rPr b="0" lang="en-US" sz="1200" spc="-1" strike="noStrike">
                          <a:latin typeface="나눔스퀘어"/>
                        </a:rPr>
                        <a:t>,</a:t>
                      </a:r>
                      <a:endParaRPr b="0" lang="en-US" sz="1200" spc="-1" strike="noStrike">
                        <a:latin typeface="나눔스퀘어"/>
                        <a:ea typeface="나눔스퀘어"/>
                      </a:endParaRPr>
                    </a:p>
                    <a:p>
                      <a:pPr algn="just"/>
                      <a:r>
                        <a:rPr b="0" lang="ko-KR" sz="1200" spc="-1" strike="noStrike">
                          <a:latin typeface="나눔스퀘어"/>
                        </a:rPr>
                        <a:t>전투에 들어가게됩니다</a:t>
                      </a:r>
                      <a:r>
                        <a:rPr b="0" lang="en-US" sz="1200" spc="-1" strike="noStrike">
                          <a:latin typeface="나눔스퀘어"/>
                        </a:rPr>
                        <a:t>.</a:t>
                      </a:r>
                      <a:endParaRPr b="0" lang="en-US" sz="1200" spc="-1" strike="noStrike">
                        <a:latin typeface="나눔스퀘어"/>
                        <a:ea typeface="나눔스퀘어"/>
                      </a:endParaRPr>
                    </a:p>
                    <a:p>
                      <a:pPr algn="just"/>
                      <a:r>
                        <a:rPr b="0" lang="ko-KR" sz="1200" spc="-1" strike="noStrike">
                          <a:latin typeface="나눔스퀘어"/>
                        </a:rPr>
                        <a:t>클리어시 스토리 스크립트가 나오고 </a:t>
                      </a:r>
                      <a:r>
                        <a:rPr b="0" lang="en-US" sz="1200" spc="-1" strike="noStrike">
                          <a:latin typeface="나눔스퀘어"/>
                        </a:rPr>
                        <a:t>4</a:t>
                      </a:r>
                      <a:r>
                        <a:rPr b="0" lang="ko-KR" sz="1200" spc="-1" strike="noStrike">
                          <a:latin typeface="나눔스퀘어"/>
                        </a:rPr>
                        <a:t>구역으로 이어지는 포탈이 생성됩니다</a:t>
                      </a:r>
                      <a:r>
                        <a:rPr b="0" lang="en-US" sz="1200" spc="-1" strike="noStrike">
                          <a:latin typeface="나눔스퀘어"/>
                        </a:rPr>
                        <a:t>.</a:t>
                      </a:r>
                      <a:endParaRPr b="0" lang="en-US" sz="1200" spc="-1" strike="noStrike">
                        <a:latin typeface="나눔스퀘어"/>
                        <a:ea typeface="나눔스퀘어"/>
                      </a:endParaRPr>
                    </a:p>
                  </a:txBody>
                  <a:tcPr marL="7200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</a:tr>
            </a:tbl>
          </a:graphicData>
        </a:graphic>
      </p:graphicFrame>
    </p:spTree>
  </p:cSld>
  <p:transition spd="slow"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24b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8" descr=""/>
          <p:cNvPicPr/>
          <p:nvPr/>
        </p:nvPicPr>
        <p:blipFill>
          <a:blip r:embed="rId1"/>
          <a:srcRect l="0" t="7814" r="0" b="78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65" name="그룹 9"/>
          <p:cNvGrpSpPr/>
          <p:nvPr/>
        </p:nvGrpSpPr>
        <p:grpSpPr>
          <a:xfrm>
            <a:off x="426600" y="3465360"/>
            <a:ext cx="5973840" cy="3000960"/>
            <a:chOff x="426600" y="3465360"/>
            <a:chExt cx="5973840" cy="3000960"/>
          </a:xfrm>
        </p:grpSpPr>
        <p:sp>
          <p:nvSpPr>
            <p:cNvPr id="166" name="직사각형 10"/>
            <p:cNvSpPr/>
            <p:nvPr/>
          </p:nvSpPr>
          <p:spPr>
            <a:xfrm>
              <a:off x="426600" y="3465360"/>
              <a:ext cx="5973840" cy="300096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67" name="그룹 11"/>
            <p:cNvGrpSpPr/>
            <p:nvPr/>
          </p:nvGrpSpPr>
          <p:grpSpPr>
            <a:xfrm>
              <a:off x="640440" y="3708360"/>
              <a:ext cx="5505840" cy="1346040"/>
              <a:chOff x="640440" y="3708360"/>
              <a:chExt cx="5505840" cy="1346040"/>
            </a:xfrm>
          </p:grpSpPr>
          <p:sp>
            <p:nvSpPr>
              <p:cNvPr id="168" name="TextBox 12"/>
              <p:cNvSpPr/>
              <p:nvPr/>
            </p:nvSpPr>
            <p:spPr>
              <a:xfrm>
                <a:off x="640440" y="3708360"/>
                <a:ext cx="1416960" cy="516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US" sz="2800" spc="-1" strike="noStrike">
                    <a:solidFill>
                      <a:srgbClr val="ffffff"/>
                    </a:solidFill>
                    <a:latin typeface="나눔고딕 ExtraBold"/>
                    <a:ea typeface="나눔고딕 ExtraBold"/>
                  </a:rPr>
                  <a:t>Part 3, </a:t>
                </a:r>
                <a:endParaRPr b="0" lang="en-US" sz="2800" spc="-1" strike="noStrike">
                  <a:latin typeface="맑은 고딕"/>
                </a:endParaRPr>
              </a:p>
            </p:txBody>
          </p:sp>
          <p:sp>
            <p:nvSpPr>
              <p:cNvPr id="169" name="TextBox 13"/>
              <p:cNvSpPr/>
              <p:nvPr/>
            </p:nvSpPr>
            <p:spPr>
              <a:xfrm>
                <a:off x="680040" y="4231440"/>
                <a:ext cx="5466240" cy="822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ko-KR" sz="4800" spc="-1" strike="noStrike">
                    <a:solidFill>
                      <a:srgbClr val="ffffff"/>
                    </a:solidFill>
                    <a:latin typeface="나눔스퀘어 ExtraBold"/>
                    <a:ea typeface="나눔스퀘어 ExtraBold"/>
                  </a:rPr>
                  <a:t>스테이지 진행 루트</a:t>
                </a:r>
                <a:endParaRPr b="0" lang="en-US" sz="4800" spc="-1" strike="noStrike">
                  <a:latin typeface="맑은 고딕"/>
                </a:endParaRPr>
              </a:p>
            </p:txBody>
          </p:sp>
        </p:grpSp>
      </p:grpSp>
      <p:pic>
        <p:nvPicPr>
          <p:cNvPr id="170" name="그림 7" descr="텍스트, 클립아트이(가) 표시된 사진&#10;&#10;자동 생성된 설명"/>
          <p:cNvPicPr/>
          <p:nvPr/>
        </p:nvPicPr>
        <p:blipFill>
          <a:blip r:embed="rId2"/>
          <a:stretch/>
        </p:blipFill>
        <p:spPr>
          <a:xfrm>
            <a:off x="10363320" y="160200"/>
            <a:ext cx="1647360" cy="118440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Box 5_0"/>
          <p:cNvSpPr/>
          <p:nvPr/>
        </p:nvSpPr>
        <p:spPr>
          <a:xfrm flipH="1">
            <a:off x="1005120" y="174600"/>
            <a:ext cx="421452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ko-KR" sz="3600" spc="-1" strike="noStrike">
                <a:solidFill>
                  <a:srgbClr val="012540"/>
                </a:solidFill>
                <a:latin typeface="나눔스퀘어 ExtraBold"/>
                <a:ea typeface="나눔스퀘어 ExtraBold"/>
              </a:rPr>
              <a:t>스테이지 진행 루트</a:t>
            </a:r>
            <a:endParaRPr b="0" lang="en-US" sz="3600" spc="-1" strike="noStrike">
              <a:latin typeface="맑은 고딕"/>
            </a:endParaRPr>
          </a:p>
        </p:txBody>
      </p:sp>
      <p:sp>
        <p:nvSpPr>
          <p:cNvPr id="172" name="TextBox 22_1"/>
          <p:cNvSpPr/>
          <p:nvPr/>
        </p:nvSpPr>
        <p:spPr>
          <a:xfrm>
            <a:off x="6480000" y="3240000"/>
            <a:ext cx="5182560" cy="51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just">
              <a:lnSpc>
                <a:spcPct val="100000"/>
              </a:lnSpc>
            </a:pPr>
            <a:r>
              <a:rPr b="0" lang="ko-KR" sz="14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화살표에 표기된 순서대로 진행하면 가장 최적의 루트로 갈수있습니다</a:t>
            </a:r>
            <a:r>
              <a:rPr b="0" lang="en-US" sz="1400" spc="-1" strike="noStrike">
                <a:solidFill>
                  <a:srgbClr val="000000"/>
                </a:solidFill>
                <a:latin typeface="나눔스퀘어"/>
                <a:ea typeface="나눔스퀘어"/>
              </a:rPr>
              <a:t>.</a:t>
            </a:r>
            <a:endParaRPr b="0" lang="en-US" sz="1400" spc="-1" strike="noStrike">
              <a:latin typeface="맑은 고딕"/>
            </a:endParaRPr>
          </a:p>
        </p:txBody>
      </p:sp>
      <p:sp>
        <p:nvSpPr>
          <p:cNvPr id="173" name="직선 연결선 2_1"/>
          <p:cNvSpPr/>
          <p:nvPr/>
        </p:nvSpPr>
        <p:spPr>
          <a:xfrm>
            <a:off x="0" y="975240"/>
            <a:ext cx="12191760" cy="360"/>
          </a:xfrm>
          <a:prstGeom prst="line">
            <a:avLst/>
          </a:prstGeom>
          <a:ln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4" name="그림 7_1" descr="텍스트, 클립아트이(가) 표시된 사진&#10;&#10;자동 생성된 설명"/>
          <p:cNvPicPr/>
          <p:nvPr/>
        </p:nvPicPr>
        <p:blipFill>
          <a:blip r:embed="rId1"/>
          <a:stretch/>
        </p:blipFill>
        <p:spPr>
          <a:xfrm>
            <a:off x="10363320" y="160200"/>
            <a:ext cx="1647360" cy="1184400"/>
          </a:xfrm>
          <a:prstGeom prst="rect">
            <a:avLst/>
          </a:prstGeom>
          <a:ln w="0">
            <a:noFill/>
          </a:ln>
        </p:spPr>
      </p:pic>
      <p:sp>
        <p:nvSpPr>
          <p:cNvPr id="175" name="TextBox 10_1"/>
          <p:cNvSpPr/>
          <p:nvPr/>
        </p:nvSpPr>
        <p:spPr>
          <a:xfrm>
            <a:off x="162720" y="159120"/>
            <a:ext cx="8427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12540"/>
                </a:solidFill>
                <a:latin typeface="나눔고딕 ExtraBold"/>
                <a:ea typeface="나눔고딕 ExtraBold"/>
              </a:rPr>
              <a:t>Part 3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180000" y="1220040"/>
            <a:ext cx="5866560" cy="489996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24b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그림 6_0" descr=""/>
          <p:cNvPicPr/>
          <p:nvPr/>
        </p:nvPicPr>
        <p:blipFill>
          <a:blip r:embed="rId1"/>
          <a:srcRect l="0" t="15482" r="0" b="9518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pic>
        <p:nvPicPr>
          <p:cNvPr id="178" name="그림 7_2" descr="텍스트, 클립아트이(가) 표시된 사진&#10;&#10;자동 생성된 설명"/>
          <p:cNvPicPr/>
          <p:nvPr/>
        </p:nvPicPr>
        <p:blipFill>
          <a:blip r:embed="rId2"/>
          <a:stretch/>
        </p:blipFill>
        <p:spPr>
          <a:xfrm>
            <a:off x="10363320" y="160200"/>
            <a:ext cx="1647360" cy="1184400"/>
          </a:xfrm>
          <a:prstGeom prst="rect">
            <a:avLst/>
          </a:prstGeom>
          <a:ln w="0">
            <a:noFill/>
          </a:ln>
        </p:spPr>
      </p:pic>
      <p:grpSp>
        <p:nvGrpSpPr>
          <p:cNvPr id="179" name="그룹 9_0"/>
          <p:cNvGrpSpPr/>
          <p:nvPr/>
        </p:nvGrpSpPr>
        <p:grpSpPr>
          <a:xfrm>
            <a:off x="426600" y="3465360"/>
            <a:ext cx="5973840" cy="3000960"/>
            <a:chOff x="426600" y="3465360"/>
            <a:chExt cx="5973840" cy="3000960"/>
          </a:xfrm>
        </p:grpSpPr>
        <p:sp>
          <p:nvSpPr>
            <p:cNvPr id="180" name="직사각형 10_0"/>
            <p:cNvSpPr/>
            <p:nvPr/>
          </p:nvSpPr>
          <p:spPr>
            <a:xfrm>
              <a:off x="426600" y="3465360"/>
              <a:ext cx="5973840" cy="300096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81" name="그룹 11_0"/>
            <p:cNvGrpSpPr/>
            <p:nvPr/>
          </p:nvGrpSpPr>
          <p:grpSpPr>
            <a:xfrm>
              <a:off x="639720" y="3708360"/>
              <a:ext cx="5507280" cy="1346040"/>
              <a:chOff x="639720" y="3708360"/>
              <a:chExt cx="5507280" cy="1346040"/>
            </a:xfrm>
          </p:grpSpPr>
          <p:sp>
            <p:nvSpPr>
              <p:cNvPr id="182" name="TextBox 12_0"/>
              <p:cNvSpPr/>
              <p:nvPr/>
            </p:nvSpPr>
            <p:spPr>
              <a:xfrm>
                <a:off x="639720" y="3708360"/>
                <a:ext cx="1418400" cy="516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US" sz="2800" spc="-1" strike="noStrike">
                    <a:solidFill>
                      <a:srgbClr val="ffffff"/>
                    </a:solidFill>
                    <a:latin typeface="나눔고딕 ExtraBold"/>
                    <a:ea typeface="나눔고딕 ExtraBold"/>
                  </a:rPr>
                  <a:t>Part 4, </a:t>
                </a:r>
                <a:endParaRPr b="0" lang="en-US" sz="2800" spc="-1" strike="noStrike">
                  <a:latin typeface="맑은 고딕"/>
                </a:endParaRPr>
              </a:p>
            </p:txBody>
          </p:sp>
          <p:sp>
            <p:nvSpPr>
              <p:cNvPr id="183" name="TextBox 13_0"/>
              <p:cNvSpPr/>
              <p:nvPr/>
            </p:nvSpPr>
            <p:spPr>
              <a:xfrm>
                <a:off x="683640" y="4231440"/>
                <a:ext cx="5463360" cy="822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ko-KR" sz="4800" spc="-1" strike="noStrike">
                    <a:solidFill>
                      <a:srgbClr val="ffffff"/>
                    </a:solidFill>
                    <a:latin typeface="나눔스퀘어 ExtraBold"/>
                    <a:ea typeface="나눔스퀘어 ExtraBold"/>
                  </a:rPr>
                  <a:t>미궁 몬스터 정보   </a:t>
                </a:r>
                <a:endParaRPr b="0" lang="en-US" sz="4800" spc="-1" strike="noStrike">
                  <a:latin typeface="맑은 고딕"/>
                </a:endParaRPr>
              </a:p>
            </p:txBody>
          </p:sp>
        </p:grpSp>
      </p:grpSp>
    </p:spTree>
  </p:cSld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Application>LibreOffice/7.1.3.2$Windows_X86_64 LibreOffice_project/47f78053abe362b9384784d31a6e56f8511eb1c1</Application>
  <AppVersion>15.0000</AppVersion>
  <Words>816</Words>
  <Paragraphs>93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2019-12-23T00:32:35Z</dcterms:created>
  <dc:creator>Saebyeol Yu</dc:creator>
  <dc:description/>
  <dc:language>ko-KR</dc:language>
  <cp:lastModifiedBy/>
  <dcterms:modified xsi:type="dcterms:W3CDTF">2021-08-13T11:53:19Z</dcterms:modified>
  <cp:revision>53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와이드스크린</vt:lpwstr>
  </property>
  <property fmtid="{D5CDD505-2E9C-101B-9397-08002B2CF9AE}" pid="4" name="Slides">
    <vt:i4>14</vt:i4>
  </property>
</Properties>
</file>